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2" r:id="rId2"/>
    <p:sldId id="2893" r:id="rId3"/>
    <p:sldId id="2894" r:id="rId4"/>
    <p:sldId id="2883" r:id="rId5"/>
    <p:sldId id="2876" r:id="rId6"/>
    <p:sldId id="2877" r:id="rId7"/>
    <p:sldId id="2878" r:id="rId8"/>
    <p:sldId id="2879" r:id="rId9"/>
    <p:sldId id="2882" r:id="rId10"/>
    <p:sldId id="2874" r:id="rId11"/>
    <p:sldId id="2884" r:id="rId12"/>
    <p:sldId id="2885" r:id="rId13"/>
    <p:sldId id="2887" r:id="rId14"/>
    <p:sldId id="2886" r:id="rId15"/>
    <p:sldId id="2888" r:id="rId16"/>
    <p:sldId id="2889" r:id="rId17"/>
    <p:sldId id="2890" r:id="rId18"/>
    <p:sldId id="2891" r:id="rId19"/>
    <p:sldId id="2892" r:id="rId20"/>
    <p:sldId id="2895" r:id="rId21"/>
    <p:sldId id="2897" r:id="rId22"/>
    <p:sldId id="2898" r:id="rId23"/>
    <p:sldId id="2899" r:id="rId24"/>
    <p:sldId id="2900" r:id="rId25"/>
    <p:sldId id="2901" r:id="rId26"/>
    <p:sldId id="2902" r:id="rId27"/>
    <p:sldId id="2903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D4E2"/>
    <a:srgbClr val="CFCFCF"/>
    <a:srgbClr val="445469"/>
    <a:srgbClr val="625556"/>
    <a:srgbClr val="7C9998"/>
    <a:srgbClr val="F2F2F2"/>
    <a:srgbClr val="5A5A66"/>
    <a:srgbClr val="626162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6272" autoAdjust="0"/>
  </p:normalViewPr>
  <p:slideViewPr>
    <p:cSldViewPr snapToGrid="0" snapToObjects="1">
      <p:cViewPr>
        <p:scale>
          <a:sx n="48" d="100"/>
          <a:sy n="48" d="100"/>
        </p:scale>
        <p:origin x="381" y="33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4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8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0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7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0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9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4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1470" y="-365760"/>
            <a:ext cx="25040590" cy="1444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58974" y="2571749"/>
            <a:ext cx="12372976" cy="7832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77264-9F59-49FF-A2D2-5F5066A79527}"/>
              </a:ext>
            </a:extLst>
          </p:cNvPr>
          <p:cNvSpPr/>
          <p:nvPr userDrawn="1"/>
        </p:nvSpPr>
        <p:spPr>
          <a:xfrm>
            <a:off x="22980268" y="315078"/>
            <a:ext cx="988964" cy="99189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45522" y="564821"/>
            <a:ext cx="78924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4" r:id="rId2"/>
    <p:sldLayoutId id="2147483885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B31D-1A34-4048-9509-6317D884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" t="2504" r="4493" b="571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542257" y="427428"/>
            <a:ext cx="22198474" cy="127294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E26CC1-0A9A-F84F-B7CB-0BBCE82D2459}"/>
              </a:ext>
            </a:extLst>
          </p:cNvPr>
          <p:cNvGrpSpPr/>
          <p:nvPr/>
        </p:nvGrpSpPr>
        <p:grpSpPr>
          <a:xfrm>
            <a:off x="2261229" y="1672378"/>
            <a:ext cx="19855191" cy="6770851"/>
            <a:chOff x="2053833" y="5972926"/>
            <a:chExt cx="19855191" cy="2576452"/>
          </a:xfrm>
        </p:grpSpPr>
        <p:sp>
          <p:nvSpPr>
            <p:cNvPr id="9" name="TextBox 8"/>
            <p:cNvSpPr txBox="1"/>
            <p:nvPr/>
          </p:nvSpPr>
          <p:spPr>
            <a:xfrm>
              <a:off x="2377186" y="6116658"/>
              <a:ext cx="16673154" cy="1791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Using Genetic Algorithm to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Modify Scheduled Flights 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Track Regular Traffic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7D93E-B03B-4746-8F6F-D08175827533}"/>
                </a:ext>
              </a:extLst>
            </p:cNvPr>
            <p:cNvSpPr txBox="1"/>
            <p:nvPr/>
          </p:nvSpPr>
          <p:spPr>
            <a:xfrm>
              <a:off x="2468626" y="7921102"/>
              <a:ext cx="19440398" cy="62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Leonardo Piñero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 June 2019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E2637F-C41B-604F-BF8F-0614C730E029}"/>
                </a:ext>
              </a:extLst>
            </p:cNvPr>
            <p:cNvSpPr txBox="1"/>
            <p:nvPr/>
          </p:nvSpPr>
          <p:spPr>
            <a:xfrm>
              <a:off x="2468626" y="5972926"/>
              <a:ext cx="7005187" cy="175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bg1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ATOMS-02: UAS Traffic Management 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720BB-1088-DD47-9E70-202E2505EAE7}"/>
                </a:ext>
              </a:extLst>
            </p:cNvPr>
            <p:cNvSpPr/>
            <p:nvPr/>
          </p:nvSpPr>
          <p:spPr>
            <a:xfrm rot="16200000" flipV="1">
              <a:off x="1268556" y="7030007"/>
              <a:ext cx="1627201" cy="56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92464-E004-4746-B844-31E5C5987BE3}"/>
              </a:ext>
            </a:extLst>
          </p:cNvPr>
          <p:cNvSpPr/>
          <p:nvPr/>
        </p:nvSpPr>
        <p:spPr>
          <a:xfrm>
            <a:off x="22740731" y="1480930"/>
            <a:ext cx="1094662" cy="116759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Existing traffic is estimated by Android users’ anonymized  location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A73315-CEBF-4A58-939B-F25D9172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307" y="4132210"/>
            <a:ext cx="2356746" cy="21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Existing traffic is estimated by Android users’ anonymized 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spatial and temporal resolution of satellite imagery is unreliable for observing smaller fauna, such as water fowl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Existing traffic is estimated by Android users’ anonymized  location</a:t>
            </a:r>
          </a:p>
          <a:p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spatial and temporal resolution of satellite imagery is unreliable for observing smaller fauna, such as water fowl</a:t>
            </a:r>
          </a:p>
          <a:p>
            <a:r>
              <a:rPr lang="en-US" dirty="0"/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427F4F8-85F4-4726-B022-77849A68FF72}"/>
              </a:ext>
            </a:extLst>
          </p:cNvPr>
          <p:cNvSpPr txBox="1">
            <a:spLocks/>
          </p:cNvSpPr>
          <p:nvPr/>
        </p:nvSpPr>
        <p:spPr>
          <a:xfrm>
            <a:off x="1531320" y="1031578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Patterns in air pollution movement may be observed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Satellite imagery has been used, but UAV fleets can provide higher temporal resolution for faster-moving clouds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6" y="962969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Atmospheric Survey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A8FB2-DE7D-4D64-B3CB-4D2D874D27A7}"/>
              </a:ext>
            </a:extLst>
          </p:cNvPr>
          <p:cNvGrpSpPr/>
          <p:nvPr/>
        </p:nvGrpSpPr>
        <p:grpSpPr>
          <a:xfrm>
            <a:off x="15678187" y="10133209"/>
            <a:ext cx="2972606" cy="2268626"/>
            <a:chOff x="15667123" y="10001941"/>
            <a:chExt cx="2972606" cy="2268626"/>
          </a:xfrm>
        </p:grpSpPr>
        <p:pic>
          <p:nvPicPr>
            <p:cNvPr id="4" name="Graphic 3" descr="Smoking">
              <a:extLst>
                <a:ext uri="{FF2B5EF4-FFF2-40B4-BE49-F238E27FC236}">
                  <a16:creationId xmlns:a16="http://schemas.microsoft.com/office/drawing/2014/main" id="{F2D1D087-43A5-4672-A997-D394911F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78654" y="10309492"/>
              <a:ext cx="1961075" cy="19610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D41C15-41EC-40BF-87B8-FD520996AC7F}"/>
                </a:ext>
              </a:extLst>
            </p:cNvPr>
            <p:cNvSpPr/>
            <p:nvPr/>
          </p:nvSpPr>
          <p:spPr>
            <a:xfrm>
              <a:off x="16536473" y="11514483"/>
              <a:ext cx="1846580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moking">
              <a:extLst>
                <a:ext uri="{FF2B5EF4-FFF2-40B4-BE49-F238E27FC236}">
                  <a16:creationId xmlns:a16="http://schemas.microsoft.com/office/drawing/2014/main" id="{C6AB245A-65C0-48D2-BC97-FF6CA895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7123" y="10309491"/>
              <a:ext cx="1961075" cy="1961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EF389E-F3FE-44A4-BCE7-EEA2DFD9411A}"/>
                </a:ext>
              </a:extLst>
            </p:cNvPr>
            <p:cNvSpPr/>
            <p:nvPr/>
          </p:nvSpPr>
          <p:spPr>
            <a:xfrm>
              <a:off x="15667123" y="11521636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20C1F2-5454-480B-87A1-2A763BD755E7}"/>
                </a:ext>
              </a:extLst>
            </p:cNvPr>
            <p:cNvSpPr/>
            <p:nvPr/>
          </p:nvSpPr>
          <p:spPr>
            <a:xfrm rot="2597069">
              <a:off x="15842401" y="11323985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55DF0-B4BF-490D-93A5-0E29ECD47CD9}"/>
                </a:ext>
              </a:extLst>
            </p:cNvPr>
            <p:cNvSpPr/>
            <p:nvPr/>
          </p:nvSpPr>
          <p:spPr>
            <a:xfrm rot="5400000">
              <a:off x="16211221" y="11331752"/>
              <a:ext cx="444347" cy="490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CD53C3-7340-4C1D-8B6E-82CEDE9E071F}"/>
                </a:ext>
              </a:extLst>
            </p:cNvPr>
            <p:cNvSpPr/>
            <p:nvPr/>
          </p:nvSpPr>
          <p:spPr>
            <a:xfrm rot="5400000">
              <a:off x="16826214" y="11353113"/>
              <a:ext cx="336329" cy="673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C31C9E-271A-41E7-8821-E93E44EABBE1}"/>
                </a:ext>
              </a:extLst>
            </p:cNvPr>
            <p:cNvSpPr/>
            <p:nvPr/>
          </p:nvSpPr>
          <p:spPr>
            <a:xfrm>
              <a:off x="16613856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A7825C-0609-4DEC-9866-707D11B0F2E9}"/>
                </a:ext>
              </a:extLst>
            </p:cNvPr>
            <p:cNvSpPr/>
            <p:nvPr/>
          </p:nvSpPr>
          <p:spPr>
            <a:xfrm>
              <a:off x="16840792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F59EF-BD90-4A25-A775-7D80F784309E}"/>
                </a:ext>
              </a:extLst>
            </p:cNvPr>
            <p:cNvSpPr/>
            <p:nvPr/>
          </p:nvSpPr>
          <p:spPr>
            <a:xfrm>
              <a:off x="17075039" y="115925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88158-01A4-40E7-84F1-72F71BCDABAB}"/>
                </a:ext>
              </a:extLst>
            </p:cNvPr>
            <p:cNvSpPr/>
            <p:nvPr/>
          </p:nvSpPr>
          <p:spPr>
            <a:xfrm rot="5400000">
              <a:off x="18085235" y="11624093"/>
              <a:ext cx="153450" cy="50363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36590E-EA92-4105-98C0-D4F530B191FC}"/>
                </a:ext>
              </a:extLst>
            </p:cNvPr>
            <p:cNvSpPr/>
            <p:nvPr/>
          </p:nvSpPr>
          <p:spPr>
            <a:xfrm rot="5400000">
              <a:off x="17879342" y="117206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ning">
              <a:extLst>
                <a:ext uri="{FF2B5EF4-FFF2-40B4-BE49-F238E27FC236}">
                  <a16:creationId xmlns:a16="http://schemas.microsoft.com/office/drawing/2014/main" id="{3E3A157A-B0A3-473E-9C27-F65B92D9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94026" y="10001941"/>
              <a:ext cx="1747762" cy="174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96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Main loop of algorithm takes feedback from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51980-AECE-4C94-83D9-1E31D60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7E6E-8BD0-4556-A745-86B9FBD6D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1684" r="2408" b="9004"/>
          <a:stretch/>
        </p:blipFill>
        <p:spPr>
          <a:xfrm>
            <a:off x="14650278" y="4820477"/>
            <a:ext cx="6997146" cy="724247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B4542-EFAB-4672-AF5E-3F73356D9AE7}"/>
              </a:ext>
            </a:extLst>
          </p:cNvPr>
          <p:cNvSpPr/>
          <p:nvPr/>
        </p:nvSpPr>
        <p:spPr>
          <a:xfrm>
            <a:off x="7285383" y="5053283"/>
            <a:ext cx="4701208" cy="2450759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84114-C988-4254-A29B-16F36F900360}"/>
              </a:ext>
            </a:extLst>
          </p:cNvPr>
          <p:cNvSpPr txBox="1"/>
          <p:nvPr/>
        </p:nvSpPr>
        <p:spPr>
          <a:xfrm>
            <a:off x="13989448" y="8102329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18A40-FB29-4D09-8B86-B08FF70202E7}"/>
              </a:ext>
            </a:extLst>
          </p:cNvPr>
          <p:cNvSpPr txBox="1"/>
          <p:nvPr/>
        </p:nvSpPr>
        <p:spPr>
          <a:xfrm>
            <a:off x="15783194" y="9501851"/>
            <a:ext cx="427529" cy="40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7F98ED-78FD-4C90-8041-FCFD5678B23B}"/>
              </a:ext>
            </a:extLst>
          </p:cNvPr>
          <p:cNvCxnSpPr>
            <a:cxnSpLocks/>
          </p:cNvCxnSpPr>
          <p:nvPr/>
        </p:nvCxnSpPr>
        <p:spPr>
          <a:xfrm>
            <a:off x="14200390" y="9230687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BE4DAB-3975-4078-839B-5998D24AC003}"/>
              </a:ext>
            </a:extLst>
          </p:cNvPr>
          <p:cNvCxnSpPr>
            <a:cxnSpLocks/>
          </p:cNvCxnSpPr>
          <p:nvPr/>
        </p:nvCxnSpPr>
        <p:spPr>
          <a:xfrm flipH="1">
            <a:off x="14222550" y="9238709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F80F23-2415-4291-B0FD-D926AC229BAE}"/>
              </a:ext>
            </a:extLst>
          </p:cNvPr>
          <p:cNvCxnSpPr/>
          <p:nvPr/>
        </p:nvCxnSpPr>
        <p:spPr>
          <a:xfrm flipV="1">
            <a:off x="14656788" y="8594477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BF7DA3-35BD-482D-82AB-729AD5D35B60}"/>
              </a:ext>
            </a:extLst>
          </p:cNvPr>
          <p:cNvCxnSpPr>
            <a:cxnSpLocks/>
          </p:cNvCxnSpPr>
          <p:nvPr/>
        </p:nvCxnSpPr>
        <p:spPr>
          <a:xfrm>
            <a:off x="13532126" y="9709352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846C8-6775-4FEA-A183-A2C19768F96E}"/>
              </a:ext>
            </a:extLst>
          </p:cNvPr>
          <p:cNvSpPr txBox="1"/>
          <p:nvPr/>
        </p:nvSpPr>
        <p:spPr>
          <a:xfrm>
            <a:off x="12960716" y="9511747"/>
            <a:ext cx="66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D417E-2AFB-4A40-ACC3-8B981C209A41}"/>
              </a:ext>
            </a:extLst>
          </p:cNvPr>
          <p:cNvSpPr txBox="1"/>
          <p:nvPr/>
        </p:nvSpPr>
        <p:spPr>
          <a:xfrm>
            <a:off x="13989448" y="10859130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instance of target contact initializes algorithm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DA1283-41D1-4090-BE22-722F6E02A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"/>
          <a:stretch/>
        </p:blipFill>
        <p:spPr>
          <a:xfrm>
            <a:off x="12768954" y="4258621"/>
            <a:ext cx="9459911" cy="8537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B4ADF0-66F0-4A66-BFFE-F869DC59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755374" y="5291823"/>
            <a:ext cx="3866322" cy="2037522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0626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alteration vectors along common plane in the 3-D path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7" y="7603435"/>
            <a:ext cx="5637689" cy="174928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B467-67AC-466A-B232-7A210DFE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580" y="7174369"/>
            <a:ext cx="10900831" cy="5253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A9808-9665-41C1-B6B2-491D3A90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1585" y="3155579"/>
            <a:ext cx="5239557" cy="28026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D535BA2-9981-4955-A493-070FAC1473CC}"/>
              </a:ext>
            </a:extLst>
          </p:cNvPr>
          <p:cNvSpPr/>
          <p:nvPr/>
        </p:nvSpPr>
        <p:spPr>
          <a:xfrm>
            <a:off x="19734623" y="3413018"/>
            <a:ext cx="228600" cy="2401694"/>
          </a:xfrm>
          <a:prstGeom prst="rightBrace">
            <a:avLst>
              <a:gd name="adj1" fmla="val 2478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3A72-F180-4828-97B4-182803D8E60A}"/>
              </a:ext>
            </a:extLst>
          </p:cNvPr>
          <p:cNvSpPr txBox="1"/>
          <p:nvPr/>
        </p:nvSpPr>
        <p:spPr>
          <a:xfrm>
            <a:off x="20287765" y="4207840"/>
            <a:ext cx="2989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2000" b="1" spc="300" dirty="0">
                <a:solidFill>
                  <a:prstClr val="black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BASIS VECTORS OF COMMON PLANE</a:t>
            </a:r>
            <a:endParaRPr lang="en-US" sz="2000" b="1" spc="300" dirty="0">
              <a:solidFill>
                <a:prstClr val="white">
                  <a:lumMod val="75000"/>
                </a:prst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1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Children are generated by evolved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  <a:blipFill>
                <a:blip r:embed="rId3"/>
                <a:stretch>
                  <a:fillRect l="-1464" t="-8271" b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8" y="9311721"/>
            <a:ext cx="5637689" cy="202882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C98E04-F346-4D53-85E4-114F4C4037D2}"/>
              </a:ext>
            </a:extLst>
          </p:cNvPr>
          <p:cNvGrpSpPr/>
          <p:nvPr/>
        </p:nvGrpSpPr>
        <p:grpSpPr>
          <a:xfrm>
            <a:off x="13262760" y="4422593"/>
            <a:ext cx="9324285" cy="9120745"/>
            <a:chOff x="13262760" y="4326340"/>
            <a:chExt cx="9324285" cy="91207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D22C1F-B533-4560-B616-442464747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8029047" y="8399762"/>
              <a:ext cx="4048537" cy="1095063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51BEF4-07B0-467E-92E9-EE7111DE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063870" y="8538966"/>
              <a:ext cx="3257550" cy="676502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B18E80-1BEE-483D-ABBE-C9314994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2760" y="4326340"/>
              <a:ext cx="9213910" cy="3807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260A1-7A13-48D2-B1AF-5E3CBA13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73135" y="9629775"/>
              <a:ext cx="9103535" cy="38173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F10AD6-37FB-41AD-A5A4-7986165C501E}"/>
                </a:ext>
              </a:extLst>
            </p:cNvPr>
            <p:cNvSpPr/>
            <p:nvPr/>
          </p:nvSpPr>
          <p:spPr>
            <a:xfrm>
              <a:off x="15817755" y="5831456"/>
              <a:ext cx="4572000" cy="1146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BA9176-8BF4-41DD-A4E6-D2CD84F37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4585" y="5831456"/>
              <a:ext cx="2163170" cy="379831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E9FF8D-5DC1-458D-82DB-C78A75E4F5E8}"/>
                </a:ext>
              </a:extLst>
            </p:cNvPr>
            <p:cNvCxnSpPr>
              <a:cxnSpLocks/>
            </p:cNvCxnSpPr>
            <p:nvPr/>
          </p:nvCxnSpPr>
          <p:spPr>
            <a:xfrm>
              <a:off x="20389755" y="5812464"/>
              <a:ext cx="2197290" cy="381731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7093A4B-7805-47C7-AD59-B08CFF2C9BE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 rot="16200000" flipH="1">
              <a:off x="16982590" y="7848506"/>
              <a:ext cx="243083" cy="1811329"/>
            </a:xfrm>
            <a:prstGeom prst="bentConnector4">
              <a:avLst>
                <a:gd name="adj1" fmla="val -94042"/>
                <a:gd name="adj2" fmla="val 69362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6A720-A56F-49EB-8B65-94907DB60BDE}"/>
                </a:ext>
              </a:extLst>
            </p:cNvPr>
            <p:cNvSpPr/>
            <p:nvPr/>
          </p:nvSpPr>
          <p:spPr>
            <a:xfrm>
              <a:off x="15923046" y="8632629"/>
              <a:ext cx="550843" cy="449615"/>
            </a:xfrm>
            <a:prstGeom prst="rect">
              <a:avLst/>
            </a:prstGeom>
            <a:solidFill>
              <a:srgbClr val="C00000">
                <a:alpha val="1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79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6680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children are impossible to fly, so they are filtered from the batch (hyperparameters will adjust aggressiveness to ensure valid children are created)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4084983" y="10958607"/>
            <a:ext cx="4144617" cy="158457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5E2FD-AD6D-4EC4-84AF-A0913D89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001" y="5011891"/>
            <a:ext cx="8813592" cy="7609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8617-6787-48EC-A348-E6C1A5E2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1626" y="9347919"/>
            <a:ext cx="4609458" cy="12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which led to the best-performing child are kept for next generation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  <a:blipFill>
                <a:blip r:embed="rId3"/>
                <a:stretch>
                  <a:fillRect l="-908"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347515" y="8025063"/>
            <a:ext cx="4633559" cy="3043398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4B5F5-B1D7-48DA-BE65-00638F8B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132" y="8738553"/>
            <a:ext cx="10374404" cy="4494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3E8B3-2EA1-45F0-977F-923F8F9FF919}"/>
              </a:ext>
            </a:extLst>
          </p:cNvPr>
          <p:cNvSpPr/>
          <p:nvPr/>
        </p:nvSpPr>
        <p:spPr>
          <a:xfrm>
            <a:off x="13761178" y="4879656"/>
            <a:ext cx="80965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Performance is determined by the percentage of the ﬂight time where the drone is in contact with target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26B5-9C75-418C-B1C6-87861582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7" t="33423" r="17459"/>
          <a:stretch/>
        </p:blipFill>
        <p:spPr>
          <a:xfrm>
            <a:off x="14781474" y="6721631"/>
            <a:ext cx="5565913" cy="138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651032-0DF3-419A-8303-F4DA509CF1E1}"/>
              </a:ext>
            </a:extLst>
          </p:cNvPr>
          <p:cNvSpPr/>
          <p:nvPr/>
        </p:nvSpPr>
        <p:spPr>
          <a:xfrm>
            <a:off x="13580828" y="4802588"/>
            <a:ext cx="8444285" cy="349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</p:spTree>
    <p:extLst>
      <p:ext uri="{BB962C8B-B14F-4D97-AF65-F5344CB8AC3E}">
        <p14:creationId xmlns:p14="http://schemas.microsoft.com/office/powerpoint/2010/main" val="101926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4380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methodology to alter existing flight routes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7710048"/>
            <a:ext cx="14133443" cy="27282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0FBA3-AD65-4DFB-AE72-8FB68E21FFD3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(UNALTERED)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47DC61-AC22-4AAE-936F-D6F6EDC0ADB4}"/>
              </a:ext>
            </a:extLst>
          </p:cNvPr>
          <p:cNvSpPr/>
          <p:nvPr/>
        </p:nvSpPr>
        <p:spPr>
          <a:xfrm>
            <a:off x="15798505" y="2839811"/>
            <a:ext cx="3386725" cy="2427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5EACDC7-55F4-43A6-8498-8734AC17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4266" y="4457893"/>
            <a:ext cx="6745421" cy="690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B15723BE-F951-49B0-90CB-75E14521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33750" y="4457893"/>
            <a:ext cx="6979719" cy="682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89F88C5-C58B-40B9-9F25-546BE11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102" y="4608238"/>
            <a:ext cx="7393101" cy="687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DF86-17DA-4674-A2E8-72C211F6C7A0}"/>
              </a:ext>
            </a:extLst>
          </p:cNvPr>
          <p:cNvSpPr txBox="1"/>
          <p:nvPr/>
        </p:nvSpPr>
        <p:spPr>
          <a:xfrm>
            <a:off x="2535707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INITIAL HEURISTIC GUESS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02992-FA9F-487F-93C0-F4F1BB63C112}"/>
              </a:ext>
            </a:extLst>
          </p:cNvPr>
          <p:cNvSpPr txBox="1"/>
          <p:nvPr/>
        </p:nvSpPr>
        <p:spPr>
          <a:xfrm>
            <a:off x="10569823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APPLIED SHAPING PARAMETERS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207B8-0705-4522-8561-519BD252F4C3}"/>
              </a:ext>
            </a:extLst>
          </p:cNvPr>
          <p:cNvSpPr txBox="1"/>
          <p:nvPr/>
        </p:nvSpPr>
        <p:spPr>
          <a:xfrm>
            <a:off x="17411843" y="11752550"/>
            <a:ext cx="5182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SHAPED NODES ARE BLENDED TO FORM ALTERED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3722A5-4278-4BF2-ACA8-C674473FE332}"/>
              </a:ext>
            </a:extLst>
          </p:cNvPr>
          <p:cNvSpPr/>
          <p:nvPr/>
        </p:nvSpPr>
        <p:spPr>
          <a:xfrm>
            <a:off x="6994265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79776B8-AA8C-4C67-9008-0D7E016BE7B6}"/>
              </a:ext>
            </a:extLst>
          </p:cNvPr>
          <p:cNvSpPr/>
          <p:nvPr/>
        </p:nvSpPr>
        <p:spPr>
          <a:xfrm>
            <a:off x="14357409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6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72F081-517D-4E4C-9295-70F7D689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27" y="4564497"/>
            <a:ext cx="16845396" cy="81687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8234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D399-742E-4ADB-879C-155663816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697" y="4515348"/>
            <a:ext cx="17393478" cy="83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3EA6-1733-499B-BE12-10D724E5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95" y="4661122"/>
            <a:ext cx="17048770" cy="81513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303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EDE1DD0-5C73-4F2C-81B5-96F20D76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63" y="4484434"/>
            <a:ext cx="17554390" cy="844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BA42-C9BE-4F2B-92DD-C887E2EDE3FC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C32530-C253-435C-B507-6A368CCD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6E0BA6-9F1C-4D5B-987B-CF31E619D942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E51F5-18DE-4636-A20F-B9E6DCAFE1B5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77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21400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8A6993-86ED-47F0-91C6-2E574223166C}"/>
                  </a:ext>
                </a:extLst>
              </p:cNvPr>
              <p:cNvSpPr/>
              <p:nvPr/>
            </p:nvSpPr>
            <p:spPr>
              <a:xfrm>
                <a:off x="2413484" y="3612290"/>
                <a:ext cx="20565785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Append a block calculating a differentiable cost function for the route deviation which maintains equivalent contact with object (constant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Minimize the new cost function using the final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𝛽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𝜎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parameters with gradient descent methods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8A6993-86ED-47F0-91C6-2E5742231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4" y="3612290"/>
                <a:ext cx="20565785" cy="1754326"/>
              </a:xfrm>
              <a:prstGeom prst="rect">
                <a:avLst/>
              </a:prstGeom>
              <a:blipFill>
                <a:blip r:embed="rId3"/>
                <a:stretch>
                  <a:fillRect l="-830" t="-5575" r="-533" b="-1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79FE8D-09A0-4E2A-B345-15778838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4" y="5954238"/>
            <a:ext cx="15238980" cy="705555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B703D0-8ED7-479E-ABA9-BB64FAA3DB02}"/>
              </a:ext>
            </a:extLst>
          </p:cNvPr>
          <p:cNvGrpSpPr/>
          <p:nvPr/>
        </p:nvGrpSpPr>
        <p:grpSpPr>
          <a:xfrm>
            <a:off x="12939822" y="6087824"/>
            <a:ext cx="10187809" cy="4523121"/>
            <a:chOff x="13621516" y="5567765"/>
            <a:chExt cx="10187809" cy="4523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9F18FE-EBED-45C2-B988-5BAE9ECF3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4"/>
            <a:stretch/>
          </p:blipFill>
          <p:spPr>
            <a:xfrm>
              <a:off x="13621516" y="6507210"/>
              <a:ext cx="10187809" cy="2343586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8CE4EAF-D1CB-4943-9C3A-A31C3C44EC48}"/>
                </a:ext>
              </a:extLst>
            </p:cNvPr>
            <p:cNvSpPr/>
            <p:nvPr/>
          </p:nvSpPr>
          <p:spPr>
            <a:xfrm rot="5400000">
              <a:off x="21551710" y="6926055"/>
              <a:ext cx="316916" cy="3878884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9F4EC-22B9-49DC-817C-4885BA592063}"/>
                </a:ext>
              </a:extLst>
            </p:cNvPr>
            <p:cNvSpPr txBox="1"/>
            <p:nvPr/>
          </p:nvSpPr>
          <p:spPr>
            <a:xfrm>
              <a:off x="19930441" y="9383000"/>
              <a:ext cx="3719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CONSTANT CONTACT PERFORMANCE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5919C66A-21B8-421E-96E6-EB0BC32BBA7A}"/>
                </a:ext>
              </a:extLst>
            </p:cNvPr>
            <p:cNvSpPr/>
            <p:nvPr/>
          </p:nvSpPr>
          <p:spPr>
            <a:xfrm rot="16200000">
              <a:off x="21761744" y="5576459"/>
              <a:ext cx="316916" cy="2425698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BA3ECF-8F40-4D74-BF82-C4AD35597B22}"/>
                </a:ext>
              </a:extLst>
            </p:cNvPr>
            <p:cNvSpPr txBox="1"/>
            <p:nvPr/>
          </p:nvSpPr>
          <p:spPr>
            <a:xfrm>
              <a:off x="20060617" y="5626165"/>
              <a:ext cx="3719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ALTERED FLIGHT NODES ARE USED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F11D43A3-85F9-475C-B864-6BAFA049549A}"/>
                </a:ext>
              </a:extLst>
            </p:cNvPr>
            <p:cNvSpPr/>
            <p:nvPr/>
          </p:nvSpPr>
          <p:spPr>
            <a:xfrm rot="16200000">
              <a:off x="17202493" y="4023788"/>
              <a:ext cx="316916" cy="4819549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51A28A-A4CA-480A-8646-3CAC5AADB402}"/>
                </a:ext>
              </a:extLst>
            </p:cNvPr>
            <p:cNvSpPr txBox="1"/>
            <p:nvPr/>
          </p:nvSpPr>
          <p:spPr>
            <a:xfrm>
              <a:off x="14676030" y="5567765"/>
              <a:ext cx="573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AVG ALTERATION MAGNITUDE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4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466561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4" y="3612290"/>
            <a:ext cx="20565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Presented a methodology for tracking moving objects with regular schedules by means of a genetic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parallel encounter in the east fared better, with a 13% increase in the performance metric after only 24 ﬂights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23B557-0426-46C6-85EA-C05A443F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8496" y="6228892"/>
            <a:ext cx="5696887" cy="582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1F528-67D4-4F12-B983-1C7814B4C43F}"/>
              </a:ext>
            </a:extLst>
          </p:cNvPr>
          <p:cNvSpPr txBox="1"/>
          <p:nvPr/>
        </p:nvSpPr>
        <p:spPr>
          <a:xfrm>
            <a:off x="2838944" y="12203078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APPLIED SHAPING PARAMETERS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25660D-2E58-40D3-8DA9-CF71E3B2E842}"/>
              </a:ext>
            </a:extLst>
          </p:cNvPr>
          <p:cNvSpPr/>
          <p:nvPr/>
        </p:nvSpPr>
        <p:spPr>
          <a:xfrm>
            <a:off x="15039341" y="12276632"/>
            <a:ext cx="2503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85716D-E187-4B2D-A0CB-3AF14A2F74BD}"/>
                  </a:ext>
                </a:extLst>
              </p:cNvPr>
              <p:cNvSpPr/>
              <p:nvPr/>
            </p:nvSpPr>
            <p:spPr>
              <a:xfrm rot="16200000">
                <a:off x="7182010" y="9082945"/>
                <a:ext cx="50369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85716D-E187-4B2D-A0CB-3AF14A2F7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82010" y="9082945"/>
                <a:ext cx="5036965" cy="523220"/>
              </a:xfrm>
              <a:prstGeom prst="rect">
                <a:avLst/>
              </a:prstGeom>
              <a:blipFill>
                <a:blip r:embed="rId4"/>
                <a:stretch>
                  <a:fillRect l="-11628" r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42EDE3A-4DFD-4665-93B9-D43C78C74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291" y="6474034"/>
            <a:ext cx="11946836" cy="57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8589662"/>
            <a:ext cx="4369789" cy="18486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E83E7E-3033-4DC2-B0A9-6A4BCABF6893}"/>
              </a:ext>
            </a:extLst>
          </p:cNvPr>
          <p:cNvCxnSpPr>
            <a:cxnSpLocks/>
          </p:cNvCxnSpPr>
          <p:nvPr/>
        </p:nvCxnSpPr>
        <p:spPr>
          <a:xfrm flipH="1" flipV="1">
            <a:off x="9897486" y="8633332"/>
            <a:ext cx="5589218" cy="7241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BC5A9B-3C22-449C-BB20-429E64E43001}"/>
              </a:ext>
            </a:extLst>
          </p:cNvPr>
          <p:cNvCxnSpPr>
            <a:cxnSpLocks/>
          </p:cNvCxnSpPr>
          <p:nvPr/>
        </p:nvCxnSpPr>
        <p:spPr>
          <a:xfrm flipV="1">
            <a:off x="15486704" y="7723997"/>
            <a:ext cx="4174436" cy="16771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614221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5203439" y="9074194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1CA14-5897-452A-847A-19C7146D738A}"/>
              </a:ext>
            </a:extLst>
          </p:cNvPr>
          <p:cNvCxnSpPr>
            <a:cxnSpLocks/>
          </p:cNvCxnSpPr>
          <p:nvPr/>
        </p:nvCxnSpPr>
        <p:spPr>
          <a:xfrm flipV="1">
            <a:off x="5527697" y="7723997"/>
            <a:ext cx="14133443" cy="271434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A23406-BBF6-4D59-9656-A90D72DAF1EE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2BD0AF-5E66-4D1F-A8B3-4480F06BD5F7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26455-C51B-453A-8CCE-36FCCA62B52F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(ALTERED)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55F15-19D6-4ED4-87D5-F16C40E6AB50}"/>
              </a:ext>
            </a:extLst>
          </p:cNvPr>
          <p:cNvSpPr/>
          <p:nvPr/>
        </p:nvSpPr>
        <p:spPr>
          <a:xfrm>
            <a:off x="2068535" y="3849934"/>
            <a:ext cx="19598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Develop a methodology to alter existing flight routes </a:t>
            </a: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balances the conflicting objectives of preserving the original route and increasing coverage of detected target motion</a:t>
            </a:r>
          </a:p>
        </p:txBody>
      </p:sp>
    </p:spTree>
    <p:extLst>
      <p:ext uri="{BB962C8B-B14F-4D97-AF65-F5344CB8AC3E}">
        <p14:creationId xmlns:p14="http://schemas.microsoft.com/office/powerpoint/2010/main" val="17061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46313-0376-488B-8BDB-9EC3DEB018BF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39215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3F4282-1123-46E7-9607-EF64CBDDDAB8}"/>
              </a:ext>
            </a:extLst>
          </p:cNvPr>
          <p:cNvGrpSpPr/>
          <p:nvPr/>
        </p:nvGrpSpPr>
        <p:grpSpPr>
          <a:xfrm>
            <a:off x="2911494" y="6820931"/>
            <a:ext cx="18554661" cy="4940039"/>
            <a:chOff x="2099118" y="6731188"/>
            <a:chExt cx="18554661" cy="494003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F7DE81-53B8-4D25-AACA-4F20B0626238}"/>
                </a:ext>
              </a:extLst>
            </p:cNvPr>
            <p:cNvSpPr/>
            <p:nvPr/>
          </p:nvSpPr>
          <p:spPr>
            <a:xfrm>
              <a:off x="9986720" y="7662897"/>
              <a:ext cx="3088563" cy="30466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2236EC0-732D-4D71-B776-3A6FCC9327B1}"/>
                </a:ext>
              </a:extLst>
            </p:cNvPr>
            <p:cNvSpPr/>
            <p:nvPr/>
          </p:nvSpPr>
          <p:spPr>
            <a:xfrm>
              <a:off x="10308489" y="7988585"/>
              <a:ext cx="2445026" cy="23953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67B1E4-E698-47E5-9E89-9C7B592E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5030" y="7650207"/>
              <a:ext cx="377687" cy="1672027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7AE9F8-D6CC-42E2-A1B5-B541B6760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030" y="9322234"/>
              <a:ext cx="1076286" cy="27743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471044-E0B9-4865-9A72-4E6C8306ACA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700" y="8486220"/>
              <a:ext cx="794330" cy="836014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D9A6DC-4002-424C-8CD6-61CD5AAB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8004" y="9322234"/>
              <a:ext cx="1987026" cy="60235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AE5A79-41F0-4E70-8CD5-E9611B280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5298" y="9322234"/>
              <a:ext cx="209732" cy="836013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D179D1C-7764-41B8-B780-A37B0B33A096}"/>
                </a:ext>
              </a:extLst>
            </p:cNvPr>
            <p:cNvSpPr/>
            <p:nvPr/>
          </p:nvSpPr>
          <p:spPr>
            <a:xfrm>
              <a:off x="4956156" y="8949119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/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20755B-BA17-479E-ADCD-8F719C1F57C8}"/>
                </a:ext>
              </a:extLst>
            </p:cNvPr>
            <p:cNvCxnSpPr/>
            <p:nvPr/>
          </p:nvCxnSpPr>
          <p:spPr>
            <a:xfrm>
              <a:off x="6935786" y="9186242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887617-4D82-46E3-9C6B-428AB887B7AF}"/>
                </a:ext>
              </a:extLst>
            </p:cNvPr>
            <p:cNvSpPr/>
            <p:nvPr/>
          </p:nvSpPr>
          <p:spPr>
            <a:xfrm>
              <a:off x="10730902" y="8388969"/>
              <a:ext cx="1600200" cy="1594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DB53FE3B-65BA-4E24-901F-39E35FB73942}"/>
                </a:ext>
              </a:extLst>
            </p:cNvPr>
            <p:cNvSpPr/>
            <p:nvPr/>
          </p:nvSpPr>
          <p:spPr>
            <a:xfrm>
              <a:off x="11182717" y="8860967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7D90A-4DA1-468E-9562-8E1B9E458A04}"/>
                </a:ext>
              </a:extLst>
            </p:cNvPr>
            <p:cNvSpPr txBox="1"/>
            <p:nvPr/>
          </p:nvSpPr>
          <p:spPr>
            <a:xfrm>
              <a:off x="9878345" y="10963341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POSSIBLE LOCATIONS AT NEXT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42394-8B4E-43D5-9EA5-8AF2D8D7CA78}"/>
                </a:ext>
              </a:extLst>
            </p:cNvPr>
            <p:cNvSpPr txBox="1"/>
            <p:nvPr/>
          </p:nvSpPr>
          <p:spPr>
            <a:xfrm>
              <a:off x="2573494" y="10963341"/>
              <a:ext cx="54430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TARGET’S POSSIBLE VELOCITIES FOR CURRENT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1A0AD1-08F2-4194-AAEE-1FBC1D1EDAD7}"/>
                </a:ext>
              </a:extLst>
            </p:cNvPr>
            <p:cNvCxnSpPr/>
            <p:nvPr/>
          </p:nvCxnSpPr>
          <p:spPr>
            <a:xfrm>
              <a:off x="13816978" y="9169766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/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091E8-DAF3-4FCE-B360-D1FE01485685}"/>
                </a:ext>
              </a:extLst>
            </p:cNvPr>
            <p:cNvSpPr/>
            <p:nvPr/>
          </p:nvSpPr>
          <p:spPr>
            <a:xfrm>
              <a:off x="16690687" y="7345116"/>
              <a:ext cx="3963092" cy="32699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4DA97-FB10-4D04-99AD-CED21E2D6A5F}"/>
                </a:ext>
              </a:extLst>
            </p:cNvPr>
            <p:cNvSpPr txBox="1"/>
            <p:nvPr/>
          </p:nvSpPr>
          <p:spPr>
            <a:xfrm>
              <a:off x="16888159" y="10876406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PROBABILITY MAP INFORMS TRACKING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6ED2D8-D6ED-4358-A80F-FC8179BED240}"/>
                </a:ext>
              </a:extLst>
            </p:cNvPr>
            <p:cNvSpPr/>
            <p:nvPr/>
          </p:nvSpPr>
          <p:spPr>
            <a:xfrm>
              <a:off x="17175788" y="8257838"/>
              <a:ext cx="1950410" cy="1253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F03881C-4A23-4BC1-B5CB-3CA3452A992D}"/>
                </a:ext>
              </a:extLst>
            </p:cNvPr>
            <p:cNvSpPr/>
            <p:nvPr/>
          </p:nvSpPr>
          <p:spPr>
            <a:xfrm>
              <a:off x="19076055" y="9081212"/>
              <a:ext cx="957652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43C259-95B1-4CA2-B341-2A295182B38D}"/>
                </a:ext>
              </a:extLst>
            </p:cNvPr>
            <p:cNvSpPr/>
            <p:nvPr/>
          </p:nvSpPr>
          <p:spPr>
            <a:xfrm rot="1499067">
              <a:off x="17564731" y="8952499"/>
              <a:ext cx="957652" cy="15754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D8F22A-6685-4868-B45C-CFDA1A26C2C5}"/>
                </a:ext>
              </a:extLst>
            </p:cNvPr>
            <p:cNvSpPr/>
            <p:nvPr/>
          </p:nvSpPr>
          <p:spPr>
            <a:xfrm rot="6881701">
              <a:off x="17415321" y="9515662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20EA99-A5BE-4729-853C-7B2D43BA26FC}"/>
                </a:ext>
              </a:extLst>
            </p:cNvPr>
            <p:cNvSpPr/>
            <p:nvPr/>
          </p:nvSpPr>
          <p:spPr>
            <a:xfrm>
              <a:off x="17276818" y="8627815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C59F85-2D19-4943-A94E-0F232BB4BC49}"/>
                </a:ext>
              </a:extLst>
            </p:cNvPr>
            <p:cNvSpPr/>
            <p:nvPr/>
          </p:nvSpPr>
          <p:spPr>
            <a:xfrm>
              <a:off x="19076055" y="7662897"/>
              <a:ext cx="798313" cy="726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042BEF-52F8-4D1F-8246-CD26A5714E7E}"/>
                </a:ext>
              </a:extLst>
            </p:cNvPr>
            <p:cNvSpPr/>
            <p:nvPr/>
          </p:nvSpPr>
          <p:spPr>
            <a:xfrm>
              <a:off x="19487914" y="8058501"/>
              <a:ext cx="538854" cy="48286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AADA00-23B4-4CEE-81C2-7D008D70C87F}"/>
                </a:ext>
              </a:extLst>
            </p:cNvPr>
            <p:cNvSpPr/>
            <p:nvPr/>
          </p:nvSpPr>
          <p:spPr>
            <a:xfrm>
              <a:off x="19514764" y="8486219"/>
              <a:ext cx="359604" cy="317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96492E-CEC2-4EE2-99BA-6E8D3FF7CFB8}"/>
                </a:ext>
              </a:extLst>
            </p:cNvPr>
            <p:cNvSpPr/>
            <p:nvPr/>
          </p:nvSpPr>
          <p:spPr>
            <a:xfrm>
              <a:off x="19175978" y="7779981"/>
              <a:ext cx="362079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38CB8B-C24B-455B-B85E-F0CA0B1AAA3B}"/>
                </a:ext>
              </a:extLst>
            </p:cNvPr>
            <p:cNvSpPr/>
            <p:nvPr/>
          </p:nvSpPr>
          <p:spPr>
            <a:xfrm>
              <a:off x="16270853" y="7109120"/>
              <a:ext cx="1496119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A71986-B856-4CE8-AF34-7D757DBB674A}"/>
                </a:ext>
              </a:extLst>
            </p:cNvPr>
            <p:cNvSpPr/>
            <p:nvPr/>
          </p:nvSpPr>
          <p:spPr>
            <a:xfrm>
              <a:off x="15463976" y="6731188"/>
              <a:ext cx="1226711" cy="1526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9D48AF-A5F0-4895-9CDD-B7E4D63AF467}"/>
                </a:ext>
              </a:extLst>
            </p:cNvPr>
            <p:cNvSpPr/>
            <p:nvPr/>
          </p:nvSpPr>
          <p:spPr>
            <a:xfrm>
              <a:off x="15535539" y="6889222"/>
              <a:ext cx="3499266" cy="45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1AFEBDF5-EDD8-4D5B-8A40-0B864FEBE814}"/>
                </a:ext>
              </a:extLst>
            </p:cNvPr>
            <p:cNvSpPr/>
            <p:nvPr/>
          </p:nvSpPr>
          <p:spPr>
            <a:xfrm>
              <a:off x="17373075" y="8769306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ABBC6982-95DD-4E6F-93EA-DFDFCCDAF7E8}"/>
                </a:ext>
              </a:extLst>
            </p:cNvPr>
            <p:cNvSpPr/>
            <p:nvPr/>
          </p:nvSpPr>
          <p:spPr>
            <a:xfrm>
              <a:off x="18032785" y="9433125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C664B2B9-2EE8-4584-96AF-BD99D702CC4C}"/>
                </a:ext>
              </a:extLst>
            </p:cNvPr>
            <p:cNvSpPr/>
            <p:nvPr/>
          </p:nvSpPr>
          <p:spPr>
            <a:xfrm>
              <a:off x="19202507" y="7911762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4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0BA32C8-0459-4B1A-8370-2F5D7B07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51" y="3839995"/>
            <a:ext cx="11004412" cy="81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</p:spTree>
    <p:extLst>
      <p:ext uri="{BB962C8B-B14F-4D97-AF65-F5344CB8AC3E}">
        <p14:creationId xmlns:p14="http://schemas.microsoft.com/office/powerpoint/2010/main" val="280256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C396B-1E82-4FE2-A7C3-ABBFC18E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64" y="3588561"/>
            <a:ext cx="10081626" cy="853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3B591-A618-4EB8-B376-5717AEBD2F99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401203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152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FF1A5-6DE1-43FC-8815-852B2635BB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2399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69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0F477-39E8-43DC-9E47-7BE898D0B2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38" y="5891892"/>
            <a:ext cx="11381238" cy="7188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22C3BE-D820-4C0D-9E1D-FA19833208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9329203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64689</TotalTime>
  <Words>1102</Words>
  <Application>Microsoft Office PowerPoint</Application>
  <PresentationFormat>Custom</PresentationFormat>
  <Paragraphs>182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Cambria Math</vt:lpstr>
      <vt:lpstr>Lato</vt:lpstr>
      <vt:lpstr>Lato Heavy</vt:lpstr>
      <vt:lpstr>Lato Light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Leonardo Pinero-Perez</cp:lastModifiedBy>
  <cp:revision>10991</cp:revision>
  <dcterms:created xsi:type="dcterms:W3CDTF">2014-11-12T21:47:38Z</dcterms:created>
  <dcterms:modified xsi:type="dcterms:W3CDTF">2019-06-16T18:09:46Z</dcterms:modified>
  <cp:category/>
</cp:coreProperties>
</file>